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61" r:id="rId5"/>
    <p:sldId id="259" r:id="rId6"/>
    <p:sldId id="258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10A5CB-53FF-4BB8-8B70-010BFF11BFC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2AE8D8-378C-43AF-BBD0-9B4CB94B7D2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6886596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071546"/>
            <a:ext cx="6143668" cy="1078870"/>
          </a:xfrm>
        </p:spPr>
        <p:txBody>
          <a:bodyPr/>
          <a:lstStyle/>
          <a:p>
            <a:pPr algn="ctr"/>
            <a:r>
              <a:rPr lang="ru-RU" b="1" dirty="0" smtClean="0"/>
              <a:t>Профилактика </a:t>
            </a:r>
            <a:r>
              <a:rPr lang="ru-RU" b="1" dirty="0" err="1" smtClean="0"/>
              <a:t>дисграфии</a:t>
            </a:r>
            <a:r>
              <a:rPr lang="ru-RU" b="1" dirty="0" smtClean="0"/>
              <a:t> у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старшего дошкольного возраста.</a:t>
            </a:r>
            <a:endParaRPr lang="ru-RU" dirty="0"/>
          </a:p>
        </p:txBody>
      </p:sp>
      <p:pic>
        <p:nvPicPr>
          <p:cNvPr id="84994" name="Picture 2" descr="http://kalininabronsad3.edumsko.ru/uploads/5000/19235/persona/folders/20995_9e28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5643602" cy="285752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14876" y="5072074"/>
            <a:ext cx="4000528" cy="71438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педагог-психолог </a:t>
            </a:r>
            <a:r>
              <a:rPr kumimoji="0" lang="ru-RU" sz="2000" b="0" i="0" u="none" strike="noStrike" kern="1200" cap="none" spc="0" normalizeH="0" noProof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Корева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chisv1.mskobr.ru/users_files/shikine/images/img11.jpg"/>
          <p:cNvPicPr>
            <a:picLocks noGrp="1"/>
          </p:cNvPicPr>
          <p:nvPr>
            <p:ph idx="1"/>
          </p:nvPr>
        </p:nvPicPr>
        <p:blipFill>
          <a:blip r:embed="rId2"/>
          <a:srcRect b="63758"/>
          <a:stretch>
            <a:fillRect/>
          </a:stretch>
        </p:blipFill>
        <p:spPr bwMode="auto">
          <a:xfrm>
            <a:off x="2000232" y="857232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chisv1.mskobr.ru/users_files/shikine/images/img12.jpg"/>
          <p:cNvPicPr>
            <a:picLocks noGrp="1"/>
          </p:cNvPicPr>
          <p:nvPr>
            <p:ph idx="1"/>
          </p:nvPr>
        </p:nvPicPr>
        <p:blipFill>
          <a:blip r:embed="rId2"/>
          <a:srcRect t="63776"/>
          <a:stretch>
            <a:fillRect/>
          </a:stretch>
        </p:blipFill>
        <p:spPr bwMode="auto">
          <a:xfrm>
            <a:off x="1214414" y="21429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isv1.mskobr.ru/users_files/shikine/images/img13.jpg"/>
          <p:cNvPicPr/>
          <p:nvPr/>
        </p:nvPicPr>
        <p:blipFill>
          <a:blip r:embed="rId3"/>
          <a:srcRect t="63978"/>
          <a:stretch>
            <a:fillRect/>
          </a:stretch>
        </p:blipFill>
        <p:spPr bwMode="auto">
          <a:xfrm>
            <a:off x="3500430" y="3429000"/>
            <a:ext cx="5429288" cy="267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ightbrains.ru/images/memory_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3162742" cy="36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85918" y="4500570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сидел за столом?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Какого цвета была рубашка у ёжика?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у белочки?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лежало под столом?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Был ли на полу коврик?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Этапы освоения умений и навыков зрительно-пространственного анализа и синтеза, пространственных представлений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24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Освоение телесного пространства. </a:t>
            </a:r>
          </a:p>
          <a:p>
            <a:r>
              <a:rPr lang="ru-RU" sz="2800" dirty="0" smtClean="0"/>
              <a:t>Осознание двигательных возможностей и расширение диапазона движений в разных направлениях пространства. </a:t>
            </a:r>
          </a:p>
          <a:p>
            <a:r>
              <a:rPr lang="ru-RU" sz="2800" dirty="0" smtClean="0"/>
              <a:t>Выработка ориентировки у дошкольников в местоположении предметов относительно друг друга. </a:t>
            </a:r>
          </a:p>
          <a:p>
            <a:r>
              <a:rPr lang="ru-RU" sz="2800" dirty="0" smtClean="0"/>
              <a:t>Умение выполнять </a:t>
            </a:r>
          </a:p>
          <a:p>
            <a:r>
              <a:rPr lang="ru-RU" sz="2800" dirty="0" smtClean="0"/>
              <a:t>двигательные и </a:t>
            </a:r>
          </a:p>
          <a:p>
            <a:r>
              <a:rPr lang="ru-RU" sz="2800" dirty="0" smtClean="0"/>
              <a:t>графические диктанты. </a:t>
            </a:r>
            <a:endParaRPr lang="ru-RU" sz="2800" dirty="0"/>
          </a:p>
        </p:txBody>
      </p:sp>
      <p:pic>
        <p:nvPicPr>
          <p:cNvPr id="4" name="Рисунок 3" descr="http://detki.guru/wp-content/uploads/2016/12/igra-orientirovanie-v-prostanstve.jpg"/>
          <p:cNvPicPr/>
          <p:nvPr/>
        </p:nvPicPr>
        <p:blipFill>
          <a:blip r:embed="rId2"/>
          <a:srcRect l="15812" r="11454"/>
          <a:stretch>
            <a:fillRect/>
          </a:stretch>
        </p:blipFill>
        <p:spPr bwMode="auto">
          <a:xfrm>
            <a:off x="5715008" y="414338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лекс\Desktop\hello_html_b662158.jpg"/>
          <p:cNvPicPr>
            <a:picLocks noGrp="1"/>
          </p:cNvPicPr>
          <p:nvPr>
            <p:ph idx="1"/>
          </p:nvPr>
        </p:nvPicPr>
        <p:blipFill>
          <a:blip r:embed="rId2" cstate="print"/>
          <a:srcRect b="51220"/>
          <a:stretch>
            <a:fillRect/>
          </a:stretch>
        </p:blipFill>
        <p:spPr bwMode="auto">
          <a:xfrm>
            <a:off x="1142976" y="214290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\Desktop\hello_html_m562dda1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hisv1.mskobr.ru/users_files/shikine/images/img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643182"/>
            <a:ext cx="3429024" cy="40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Закрепление понятия "предлог" пространственного значения</a:t>
            </a:r>
            <a:endParaRPr lang="ru-RU" sz="2800" b="1" dirty="0"/>
          </a:p>
        </p:txBody>
      </p:sp>
      <p:pic>
        <p:nvPicPr>
          <p:cNvPr id="4" name="Содержимое 3" descr="C:\Users\Алекс\Desktop\hello_html_27df18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3071834" cy="24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ogike.ru/formirovanie-predlojno-padejnih-konstrukcij-u-detej-starshego/690850_html_200f02b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.kriro.ru/wp-content/uploads/2-24-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Развитие буквенного </a:t>
            </a:r>
            <a:r>
              <a:rPr lang="ru-RU" sz="2800" b="1" dirty="0" err="1" smtClean="0"/>
              <a:t>гнозиса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Подбор зрительного образа к букве</a:t>
            </a:r>
          </a:p>
          <a:p>
            <a:r>
              <a:rPr lang="ru-RU" sz="2400" dirty="0" smtClean="0"/>
              <a:t>Конструирование и </a:t>
            </a:r>
            <a:r>
              <a:rPr lang="ru-RU" sz="2400" dirty="0" err="1" smtClean="0"/>
              <a:t>реконструирование</a:t>
            </a:r>
            <a:r>
              <a:rPr lang="ru-RU" sz="2400" dirty="0" smtClean="0"/>
              <a:t> букв из элементов</a:t>
            </a:r>
          </a:p>
          <a:p>
            <a:r>
              <a:rPr lang="ru-RU" sz="2400" dirty="0" smtClean="0"/>
              <a:t>Знакомство с объёмным вариантом буквы, закрепляют её образ при лепке, вырезании.</a:t>
            </a:r>
          </a:p>
          <a:p>
            <a:r>
              <a:rPr lang="ru-RU" sz="2400" dirty="0" smtClean="0"/>
              <a:t>Освоение тактильного образа буквы</a:t>
            </a:r>
          </a:p>
          <a:p>
            <a:r>
              <a:rPr lang="ru-RU" sz="2400" dirty="0" smtClean="0"/>
              <a:t>Узнавание букв в усложнённых условиях – на зашумлённом фоне, наложенном изображении, узнают недописанные, неправильно написанные буквы.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://images.myshared.ru/6/628313/slide_5.jpg"/>
          <p:cNvPicPr>
            <a:picLocks noChangeAspect="1" noChangeArrowheads="1"/>
          </p:cNvPicPr>
          <p:nvPr/>
        </p:nvPicPr>
        <p:blipFill>
          <a:blip r:embed="rId2"/>
          <a:srcRect l="33594" t="19792" r="19531" b="6249"/>
          <a:stretch>
            <a:fillRect/>
          </a:stretch>
        </p:blipFill>
        <p:spPr bwMode="auto">
          <a:xfrm>
            <a:off x="5214942" y="214290"/>
            <a:ext cx="3500462" cy="2214578"/>
          </a:xfrm>
          <a:prstGeom prst="rect">
            <a:avLst/>
          </a:prstGeom>
          <a:noFill/>
        </p:spPr>
      </p:pic>
      <p:pic>
        <p:nvPicPr>
          <p:cNvPr id="99336" name="Picture 8" descr="https://ds03.infourok.ru/uploads/ex/0e83/00037d6a-8ab0a0cb/hello_html_3eed59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14290"/>
            <a:ext cx="3857652" cy="2305050"/>
          </a:xfrm>
          <a:prstGeom prst="rect">
            <a:avLst/>
          </a:prstGeom>
          <a:noFill/>
        </p:spPr>
      </p:pic>
      <p:pic>
        <p:nvPicPr>
          <p:cNvPr id="99338" name="Picture 10" descr="http://1.bp.blogspot.com/_XS8gYaZO-6U/TAFTP0zigkI/AAAAAAAAAWI/ux1z47We65E/s320/image0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86058"/>
            <a:ext cx="3000396" cy="2214578"/>
          </a:xfrm>
          <a:prstGeom prst="rect">
            <a:avLst/>
          </a:prstGeom>
          <a:noFill/>
        </p:spPr>
      </p:pic>
      <p:pic>
        <p:nvPicPr>
          <p:cNvPr id="99340" name="Picture 12" descr="http://logoportal.ru/wp-content/uploads/2013/03/prilozhenie5.jpg"/>
          <p:cNvPicPr>
            <a:picLocks noChangeAspect="1" noChangeArrowheads="1"/>
          </p:cNvPicPr>
          <p:nvPr/>
        </p:nvPicPr>
        <p:blipFill>
          <a:blip r:embed="rId5"/>
          <a:srcRect b="8273"/>
          <a:stretch>
            <a:fillRect/>
          </a:stretch>
        </p:blipFill>
        <p:spPr bwMode="auto">
          <a:xfrm>
            <a:off x="4643438" y="2786058"/>
            <a:ext cx="3810000" cy="2714644"/>
          </a:xfrm>
          <a:prstGeom prst="rect">
            <a:avLst/>
          </a:prstGeom>
          <a:noFill/>
        </p:spPr>
      </p:pic>
      <p:sp>
        <p:nvSpPr>
          <p:cNvPr id="99342" name="AutoShape 14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44" name="AutoShape 16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46" name="AutoShape 18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http://promsant.ru/kartinki/57af5d00725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57" name="Picture 9" descr="http://www.sadik140.ru/pic.php?full=1&amp;src=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000396" cy="2714644"/>
          </a:xfrm>
          <a:prstGeom prst="rect">
            <a:avLst/>
          </a:prstGeom>
          <a:noFill/>
        </p:spPr>
      </p:pic>
      <p:pic>
        <p:nvPicPr>
          <p:cNvPr id="9" name="Рисунок 8" descr="C:\Users\Алекс\Desktop\3938addac6080825b7a80f4842172ba5.jpg.jpg"/>
          <p:cNvPicPr/>
          <p:nvPr/>
        </p:nvPicPr>
        <p:blipFill>
          <a:blip r:embed="rId3"/>
          <a:srcRect r="26419" b="69243"/>
          <a:stretch>
            <a:fillRect/>
          </a:stretch>
        </p:blipFill>
        <p:spPr bwMode="auto">
          <a:xfrm>
            <a:off x="2786050" y="3500438"/>
            <a:ext cx="45812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 descr="https://cdn.imgbb.ru/user/74/742121/201602/899b74a89b595b0b505546c819f75d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290"/>
            <a:ext cx="3509035" cy="285752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Особенности обучения письму левшей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Правильная посадка</a:t>
            </a:r>
          </a:p>
          <a:p>
            <a:r>
              <a:rPr lang="ru-RU" dirty="0" smtClean="0"/>
              <a:t>Посадка левши за письменным столом ничем не отличается от общепринятой.</a:t>
            </a:r>
          </a:p>
          <a:p>
            <a:r>
              <a:rPr lang="ru-RU" dirty="0" smtClean="0"/>
              <a:t>Рабочий стол</a:t>
            </a:r>
          </a:p>
          <a:p>
            <a:r>
              <a:rPr lang="ru-RU" dirty="0" smtClean="0"/>
              <a:t>Расположение предметов на столе у </a:t>
            </a:r>
            <a:r>
              <a:rPr lang="ru-RU" dirty="0" err="1" smtClean="0"/>
              <a:t>леворукого</a:t>
            </a:r>
            <a:r>
              <a:rPr lang="ru-RU" dirty="0" smtClean="0"/>
              <a:t> малыша несколько другое:</a:t>
            </a:r>
          </a:p>
          <a:p>
            <a:r>
              <a:rPr lang="ru-RU" dirty="0" smtClean="0"/>
              <a:t>источник света стоит справа;  </a:t>
            </a:r>
          </a:p>
          <a:p>
            <a:r>
              <a:rPr lang="ru-RU" dirty="0" smtClean="0"/>
              <a:t>тетрадь лежит в зеркальном отображении – с наклоном вправо или прямо;</a:t>
            </a:r>
          </a:p>
          <a:p>
            <a:r>
              <a:rPr lang="ru-RU" dirty="0" smtClean="0"/>
              <a:t>в процессе заполнения страницы, тетрадка сдвигается вверх.</a:t>
            </a:r>
          </a:p>
          <a:p>
            <a:r>
              <a:rPr lang="ru-RU" dirty="0" smtClean="0"/>
              <a:t>Как держать </a:t>
            </a:r>
            <a:r>
              <a:rPr lang="ru-RU" dirty="0"/>
              <a:t> </a:t>
            </a:r>
            <a:r>
              <a:rPr lang="ru-RU" dirty="0" smtClean="0"/>
              <a:t>карандаш</a:t>
            </a:r>
          </a:p>
          <a:p>
            <a:r>
              <a:rPr lang="ru-RU" dirty="0" smtClean="0"/>
              <a:t>отступить от кончика ручки около 3,5 – 4см;</a:t>
            </a:r>
          </a:p>
          <a:p>
            <a:r>
              <a:rPr lang="ru-RU" dirty="0" smtClean="0"/>
              <a:t>держать ее двумя пальцами (большим и указательным) и кладут на «подушечку» – средний палец; в отличие от праворукого письма, указательный палец левши должен быть выпрямлен, чтобы не закрывать строчку.</a:t>
            </a:r>
          </a:p>
          <a:p>
            <a:r>
              <a:rPr lang="ru-RU" dirty="0" smtClean="0"/>
              <a:t>Ориентация в тетрадке</a:t>
            </a:r>
          </a:p>
          <a:p>
            <a:r>
              <a:rPr lang="ru-RU" dirty="0" smtClean="0"/>
              <a:t>Левши часто путают стороны в тетрадке, поэтому им иногда «намечают» руки – это может быть браслетка или часы.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dou75.ru/15/images/stories/gallery/FGOS/Pervyi/FGOS1.jpg"/>
          <p:cNvPicPr>
            <a:picLocks noChangeAspect="1" noChangeArrowheads="1"/>
          </p:cNvPicPr>
          <p:nvPr/>
        </p:nvPicPr>
        <p:blipFill>
          <a:blip r:embed="rId2"/>
          <a:srcRect t="4938" b="14815"/>
          <a:stretch>
            <a:fillRect/>
          </a:stretch>
        </p:blipFill>
        <p:spPr bwMode="auto">
          <a:xfrm>
            <a:off x="2357422" y="285728"/>
            <a:ext cx="5715040" cy="6072230"/>
          </a:xfrm>
          <a:prstGeom prst="rect">
            <a:avLst/>
          </a:prstGeom>
          <a:noFill/>
        </p:spPr>
      </p:pic>
      <p:pic>
        <p:nvPicPr>
          <p:cNvPr id="91140" name="Picture 4" descr="http://sch2089uv.mskobr.ru/images/fgos_do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428604"/>
            <a:ext cx="2143141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4960" cy="1571636"/>
          </a:xfrm>
        </p:spPr>
        <p:txBody>
          <a:bodyPr>
            <a:normAutofit/>
          </a:bodyPr>
          <a:lstStyle/>
          <a:p>
            <a:pPr algn="just"/>
            <a:r>
              <a:rPr lang="ru-RU" sz="2700" dirty="0" err="1" smtClean="0"/>
              <a:t>Дисграфия</a:t>
            </a:r>
            <a:r>
              <a:rPr lang="ru-RU" sz="2700" dirty="0" smtClean="0"/>
              <a:t> -  частичное расстройство процессов письма, при котором наблюдаются стойкие и повторяющиеся ошибки.</a:t>
            </a:r>
            <a:endParaRPr lang="ru-RU" sz="2700" dirty="0"/>
          </a:p>
        </p:txBody>
      </p:sp>
      <p:pic>
        <p:nvPicPr>
          <p:cNvPr id="90118" name="Picture 6" descr="Дисграфия Артикуляторно –акустическая Акустическая Аграмматическая На почве нарушенияязыкового анализаи синтеза Оптиче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Аккустическая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дисграфия</a:t>
            </a:r>
            <a:r>
              <a:rPr lang="ru-RU" sz="2800" b="1" dirty="0" smtClean="0"/>
              <a:t> - </a:t>
            </a:r>
            <a:r>
              <a:rPr lang="ru-RU" sz="2200" dirty="0" smtClean="0"/>
              <a:t>замены букв, соответствующих, фонетически близким звукам. При этом в устной речи звуки произносятся правильно.</a:t>
            </a:r>
            <a:endParaRPr lang="ru-RU" sz="2200" dirty="0"/>
          </a:p>
        </p:txBody>
      </p:sp>
      <p:pic>
        <p:nvPicPr>
          <p:cNvPr id="92162" name="Picture 2" descr="http://uslide.ru/images/19/25360/960/img9.jpg"/>
          <p:cNvPicPr>
            <a:picLocks noChangeAspect="1" noChangeArrowheads="1"/>
          </p:cNvPicPr>
          <p:nvPr/>
        </p:nvPicPr>
        <p:blipFill>
          <a:blip r:embed="rId2"/>
          <a:srcRect l="10938" t="28125" r="8593" b="11458"/>
          <a:stretch>
            <a:fillRect/>
          </a:stretch>
        </p:blipFill>
        <p:spPr bwMode="auto">
          <a:xfrm>
            <a:off x="1428728" y="1928802"/>
            <a:ext cx="73581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/>
              <a:t>Артикуляторно-аккустическая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дисграфия</a:t>
            </a:r>
            <a:r>
              <a:rPr lang="ru-RU" sz="3100" b="1" dirty="0" smtClean="0"/>
              <a:t> </a:t>
            </a:r>
            <a:r>
              <a:rPr lang="ru-RU" sz="2200" dirty="0" smtClean="0"/>
              <a:t>- р</a:t>
            </a:r>
            <a:r>
              <a:rPr lang="ru-RU" sz="2000" dirty="0" smtClean="0"/>
              <a:t>ебенок, имеющий нарушение звукопроизношения, опираясь на свое неправильное произношение, фиксирует его на письме. </a:t>
            </a:r>
            <a:endParaRPr lang="ru-RU" dirty="0"/>
          </a:p>
        </p:txBody>
      </p:sp>
      <p:pic>
        <p:nvPicPr>
          <p:cNvPr id="88070" name="Picture 6" descr="http://mou06.narod.ru/nov5/17051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564360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fs00.infourok.ru/images/doc/204/232956/img6.jpg"/>
          <p:cNvPicPr>
            <a:picLocks noChangeAspect="1" noChangeArrowheads="1"/>
          </p:cNvPicPr>
          <p:nvPr/>
        </p:nvPicPr>
        <p:blipFill>
          <a:blip r:embed="rId2"/>
          <a:srcRect l="14844" t="23958" r="7812"/>
          <a:stretch>
            <a:fillRect/>
          </a:stretch>
        </p:blipFill>
        <p:spPr bwMode="auto">
          <a:xfrm>
            <a:off x="1643042" y="1643073"/>
            <a:ext cx="7072362" cy="521492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Оптическая </a:t>
            </a:r>
            <a:r>
              <a:rPr lang="ru-RU" sz="3100" b="1" dirty="0" err="1" smtClean="0"/>
              <a:t>дисграфия</a:t>
            </a:r>
            <a:r>
              <a:rPr lang="ru-RU" sz="3100" b="1" dirty="0" smtClean="0"/>
              <a:t> </a:t>
            </a:r>
            <a:r>
              <a:rPr lang="ru-RU" sz="2200" dirty="0" smtClean="0"/>
              <a:t>- недостаточная </a:t>
            </a:r>
            <a:r>
              <a:rPr lang="ru-RU" sz="2200" dirty="0" err="1" smtClean="0"/>
              <a:t>сформированность</a:t>
            </a:r>
            <a:r>
              <a:rPr lang="ru-RU" sz="2200" dirty="0" smtClean="0"/>
              <a:t> зрительно-пространственных представлений и зрительного анализа и синтеза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0496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Этапы работы по профилактике </a:t>
            </a:r>
            <a:br>
              <a:rPr lang="ru-RU" sz="2800" dirty="0" smtClean="0"/>
            </a:br>
            <a:r>
              <a:rPr lang="ru-RU" sz="2800" dirty="0" smtClean="0"/>
              <a:t>оптической </a:t>
            </a:r>
            <a:r>
              <a:rPr lang="ru-RU" sz="2800" dirty="0" err="1" smtClean="0"/>
              <a:t>дисграфии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5236" name="Picture 4" descr="http://detsad-kitty.ru/uploads/posts/2012-04/thumbs/1334668015_73748656_3acb8f5a1132c7a353dd688b373f9d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214710" cy="242889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71802" y="1714488"/>
            <a:ext cx="5500726" cy="342902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514350" lvl="0" indent="-514350">
              <a:spcBef>
                <a:spcPct val="0"/>
              </a:spcBef>
              <a:buAutoNum type="arabicPeriod"/>
            </a:pPr>
            <a:r>
              <a:rPr lang="ru-RU" sz="2800" dirty="0" smtClean="0"/>
              <a:t>Развитие зрительной памяти</a:t>
            </a:r>
          </a:p>
          <a:p>
            <a:pPr marL="514350" lvl="0" indent="-514350">
              <a:spcBef>
                <a:spcPct val="0"/>
              </a:spcBef>
              <a:buAutoNum type="arabicPeriod"/>
            </a:pPr>
            <a:endParaRPr lang="ru-RU" sz="2800" dirty="0" smtClean="0"/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ru-RU" sz="2800" dirty="0" smtClean="0"/>
              <a:t>Формирование </a:t>
            </a:r>
            <a:r>
              <a:rPr lang="ru-RU" sz="2800" dirty="0"/>
              <a:t>пространственного восприятия, зрительно-пространственного анализа и синтеза, пространственных представлений.</a:t>
            </a: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"Учимся следить глазами".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«Что появилось в ряду»? Ребёнок должен внимательно посмотреть на ряд предметов на первой странице, назвать их, затем, перевернув страницу, ответить на вопрос: «Что появилось в ряду?»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rightbrains.ru/images/memory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ghtbrains.ru/images/memory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chisv1.mskobr.ru/users_files/shikine/images/img10.jpg"/>
          <p:cNvPicPr>
            <a:picLocks noGrp="1"/>
          </p:cNvPicPr>
          <p:nvPr>
            <p:ph idx="1"/>
          </p:nvPr>
        </p:nvPicPr>
        <p:blipFill>
          <a:blip r:embed="rId2"/>
          <a:srcRect t="66343"/>
          <a:stretch>
            <a:fillRect/>
          </a:stretch>
        </p:blipFill>
        <p:spPr bwMode="auto">
          <a:xfrm>
            <a:off x="1214414" y="285728"/>
            <a:ext cx="3810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isv1.mskobr.ru/users_files/shikine/images/img11.jpg"/>
          <p:cNvPicPr/>
          <p:nvPr/>
        </p:nvPicPr>
        <p:blipFill>
          <a:blip r:embed="rId3"/>
          <a:srcRect t="36314"/>
          <a:stretch>
            <a:fillRect/>
          </a:stretch>
        </p:blipFill>
        <p:spPr bwMode="auto">
          <a:xfrm>
            <a:off x="4714876" y="314324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</TotalTime>
  <Words>359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 </vt:lpstr>
      <vt:lpstr>Презентация PowerPoint</vt:lpstr>
      <vt:lpstr>Дисграфия -  частичное расстройство процессов письма, при котором наблюдаются стойкие и повторяющиеся ошибки.</vt:lpstr>
      <vt:lpstr>Аккустическая дисграфия - замены букв, соответствующих, фонетически близким звукам. При этом в устной речи звуки произносятся правильно.</vt:lpstr>
      <vt:lpstr>Артикуляторно-аккустическая дисграфия - ребенок, имеющий нарушение звукопроизношения, опираясь на свое неправильное произношение, фиксирует его на письме. </vt:lpstr>
      <vt:lpstr>Оптическая дисграфия - недостаточная сформированность зрительно-пространственных представлений и зрительного анализа и синтеза.</vt:lpstr>
      <vt:lpstr>Этапы работы по профилактике  оптической дисграфии </vt:lpstr>
      <vt:lpstr>   "Учимся следить глазами". «Что появилось в ряду»? Ребёнок должен внимательно посмотреть на ряд предметов на первой странице, назвать их, затем, перевернув страницу, ответить на вопрос: «Что появилось в ряду?»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освоения умений и навыков зрительно-пространственного анализа и синтеза, пространственных представлений</vt:lpstr>
      <vt:lpstr>Презентация PowerPoint</vt:lpstr>
      <vt:lpstr>Закрепление понятия "предлог" пространственного значения</vt:lpstr>
      <vt:lpstr>Развитие буквенного гнозиса</vt:lpstr>
      <vt:lpstr>Презентация PowerPoint</vt:lpstr>
      <vt:lpstr>Презентация PowerPoint</vt:lpstr>
      <vt:lpstr> Особенности обучения письму левшей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</dc:creator>
  <cp:lastModifiedBy>Пользователь Windows</cp:lastModifiedBy>
  <cp:revision>18</cp:revision>
  <dcterms:created xsi:type="dcterms:W3CDTF">2017-01-18T20:05:06Z</dcterms:created>
  <dcterms:modified xsi:type="dcterms:W3CDTF">2019-10-11T04:23:38Z</dcterms:modified>
</cp:coreProperties>
</file>